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4" r:id="rId1"/>
    <p:sldMasterId id="2147483858" r:id="rId2"/>
  </p:sldMasterIdLst>
  <p:notesMasterIdLst>
    <p:notesMasterId r:id="rId21"/>
  </p:notesMasterIdLst>
  <p:handoutMasterIdLst>
    <p:handoutMasterId r:id="rId22"/>
  </p:handoutMasterIdLst>
  <p:sldIdLst>
    <p:sldId id="520" r:id="rId3"/>
    <p:sldId id="635" r:id="rId4"/>
    <p:sldId id="641" r:id="rId5"/>
    <p:sldId id="537" r:id="rId6"/>
    <p:sldId id="545" r:id="rId7"/>
    <p:sldId id="653" r:id="rId8"/>
    <p:sldId id="630" r:id="rId9"/>
    <p:sldId id="667" r:id="rId10"/>
    <p:sldId id="640" r:id="rId11"/>
    <p:sldId id="554" r:id="rId12"/>
    <p:sldId id="645" r:id="rId13"/>
    <p:sldId id="643" r:id="rId14"/>
    <p:sldId id="649" r:id="rId15"/>
    <p:sldId id="664" r:id="rId16"/>
    <p:sldId id="662" r:id="rId17"/>
    <p:sldId id="660" r:id="rId18"/>
    <p:sldId id="651" r:id="rId19"/>
    <p:sldId id="666" r:id="rId20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clrMru>
    <a:srgbClr val="AB8FCB"/>
    <a:srgbClr val="FECEA7"/>
    <a:srgbClr val="FEBAC2"/>
    <a:srgbClr val="DBB9FF"/>
    <a:srgbClr val="C187FF"/>
    <a:srgbClr val="93B0FD"/>
    <a:srgbClr val="5B8DFC"/>
    <a:srgbClr val="7CF1F9"/>
    <a:srgbClr val="8CFF8A"/>
    <a:srgbClr val="FFF7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08" autoAdjust="0"/>
    <p:restoredTop sz="50000" autoAdjust="0"/>
  </p:normalViewPr>
  <p:slideViewPr>
    <p:cSldViewPr>
      <p:cViewPr varScale="1">
        <p:scale>
          <a:sx n="101" d="100"/>
          <a:sy n="101" d="100"/>
        </p:scale>
        <p:origin x="121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816" y="2754"/>
      </p:cViewPr>
      <p:guideLst>
        <p:guide orient="horz" pos="3223"/>
        <p:guide pos="22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t" anchorCtr="0" compatLnSpc="1">
            <a:prstTxWarp prst="textNoShape">
              <a:avLst/>
            </a:prstTxWarp>
          </a:bodyPr>
          <a:lstStyle>
            <a:lvl1pPr defTabSz="954088">
              <a:defRPr sz="13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t" anchorCtr="0" compatLnSpc="1">
            <a:prstTxWarp prst="textNoShape">
              <a:avLst/>
            </a:prstTxWarp>
          </a:bodyPr>
          <a:lstStyle>
            <a:lvl1pPr algn="r" defTabSz="954088">
              <a:defRPr sz="1300">
                <a:cs typeface="+mn-cs"/>
              </a:defRPr>
            </a:lvl1pPr>
          </a:lstStyle>
          <a:p>
            <a:pPr>
              <a:defRPr/>
            </a:pPr>
            <a:fld id="{8DC773BF-63AD-4745-B850-706CFF087DE4}" type="datetimeFigureOut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b" anchorCtr="0" compatLnSpc="1">
            <a:prstTxWarp prst="textNoShape">
              <a:avLst/>
            </a:prstTxWarp>
          </a:bodyPr>
          <a:lstStyle>
            <a:lvl1pPr defTabSz="954088">
              <a:defRPr sz="13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>
                <a:cs typeface="+mn-cs"/>
              </a:defRPr>
            </a:lvl1pPr>
          </a:lstStyle>
          <a:p>
            <a:pPr>
              <a:defRPr/>
            </a:pPr>
            <a:fld id="{E75E72A7-0B2E-C34F-A1E1-5F306682F14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712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t" anchorCtr="0" compatLnSpc="1">
            <a:prstTxWarp prst="textNoShape">
              <a:avLst/>
            </a:prstTxWarp>
          </a:bodyPr>
          <a:lstStyle>
            <a:lvl1pPr defTabSz="954088">
              <a:defRPr sz="13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t" anchorCtr="0" compatLnSpc="1">
            <a:prstTxWarp prst="textNoShape">
              <a:avLst/>
            </a:prstTxWarp>
          </a:bodyPr>
          <a:lstStyle>
            <a:lvl1pPr algn="r" defTabSz="954088">
              <a:defRPr sz="1300">
                <a:cs typeface="+mn-cs"/>
              </a:defRPr>
            </a:lvl1pPr>
          </a:lstStyle>
          <a:p>
            <a:pPr>
              <a:defRPr/>
            </a:pPr>
            <a:fld id="{1091F513-224D-974C-B397-4F0B1C019A07}" type="datetimeFigureOut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69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720263"/>
            <a:ext cx="3076575" cy="51276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b" anchorCtr="0" compatLnSpc="1">
            <a:prstTxWarp prst="textNoShape">
              <a:avLst/>
            </a:prstTxWarp>
          </a:bodyPr>
          <a:lstStyle>
            <a:lvl1pPr defTabSz="954088">
              <a:defRPr sz="13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0263"/>
            <a:ext cx="3076575" cy="51276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>
                <a:cs typeface="+mn-cs"/>
              </a:defRPr>
            </a:lvl1pPr>
          </a:lstStyle>
          <a:p>
            <a:pPr>
              <a:defRPr/>
            </a:pPr>
            <a:fld id="{4238C1AE-575A-614A-AD23-13E2BE3EC59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188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72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798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5371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39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8122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376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023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223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096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47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0600" y="766763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44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52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685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516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atin typeface="Calibri" charset="0"/>
                <a:ea typeface="Calibri" charset="0"/>
                <a:cs typeface="Calibri" charset="0"/>
              </a:defRPr>
            </a:lvl1pPr>
            <a:lvl2pPr>
              <a:defRPr sz="2800">
                <a:latin typeface="Calibri" charset="0"/>
                <a:ea typeface="Calibri" charset="0"/>
                <a:cs typeface="Calibri" charset="0"/>
              </a:defRPr>
            </a:lvl2pPr>
            <a:lvl3pPr>
              <a:defRPr sz="2800">
                <a:latin typeface="Calibri" charset="0"/>
                <a:ea typeface="Calibri" charset="0"/>
                <a:cs typeface="Calibri" charset="0"/>
              </a:defRPr>
            </a:lvl3pPr>
            <a:lvl4pPr>
              <a:defRPr sz="2800">
                <a:latin typeface="Calibri" charset="0"/>
                <a:ea typeface="Calibri" charset="0"/>
                <a:cs typeface="Calibri" charset="0"/>
              </a:defRPr>
            </a:lvl4pPr>
            <a:lvl5pPr>
              <a:defRPr sz="2800">
                <a:latin typeface="Calibri" charset="0"/>
                <a:ea typeface="Calibri" charset="0"/>
                <a:cs typeface="Calibri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A9A01-3BCC-814E-BE56-C353D3629F8A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B6DD3-CFFB-A644-A0D7-7A5B87DEFE2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3609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E4319-3ABB-0E42-8604-74E9BF9D15E5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46277-A1C1-BB45-8A2E-0814EB746EF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9179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3124B-F490-7342-BFD4-538C26083F00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3547B-EF3D-0540-8AC2-B2D75CEF0A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2122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1B68B-01F3-E543-A6C4-A7B1B4473441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6F3AA-1D75-0443-9590-38F68C167BB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0240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DFF31-3F86-1C44-A27E-8883C68C8782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26235-EBC8-F748-A443-496CBCF68D0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0849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48A96-CA7E-6144-847F-552FCAC80CF4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9B93C-EAB1-D84B-A996-02D4320CA07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6991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E51BF-7FA0-784C-BCD8-8BD4418AA913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F1BD6-F6DA-FE46-A71F-67D7D4D362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7075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3A943-FD9C-D248-A1D8-93ACECD63100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EAB8D-9060-B541-A53C-92432A4DCBA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9346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473B4-0655-5C44-AE0A-68C8662726A5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4B18F-A019-434B-8531-2DFCA584B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51980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FF83D-4697-8148-89FD-8B4ACB0318FA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64E70-1EE7-1341-AE5A-8FD7FAC6DCD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8629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AD182-12EE-CE47-AA91-720120937B58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9DEA4-9CAE-0F4F-A88E-5D2038ABA34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572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2880D-9B07-0042-A74C-BB4E106F733B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91CA0-0B3D-6D45-8034-8A03549A8CF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87731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4CAF8-D56B-CE4D-8AF4-66444831C4CF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50936-A367-C146-BA92-B725BC525C3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7866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324CC-F926-A744-A674-79C497D6ABCB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B9043-73A2-9E4E-8E6C-3BA431FF406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7603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B4804-C9FD-074E-B6BD-3C2186AE0078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3CE82-2292-2848-AF07-0726CEC2548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1563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59037-B328-E64C-9484-2CD3C46CAEC3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0BEC2-976B-D74C-A7EF-A93C02330BD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9686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405C4-8CDB-5C4B-B97F-DF79FEBCB211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C1ABE-FBD1-B84A-BF38-47B5D4CE1F5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0823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8AB2B-AAC9-5441-9751-6F71B37AA00F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8CF21-4DB4-3343-BA1C-9630A2C085E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602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C8F96-AE5E-CA41-AB7C-1B05438A904A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35B05-EBB5-CD46-A15A-AF87B8ADB2F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8806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12345-8D6E-DD43-BFC8-64343CB35CBB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B6E91-3AF2-C94A-841A-C0A9A2D33E1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257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3AFF3-D0EF-5C44-8B24-A18586611B16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23702-1250-FF46-A90E-BB938937C54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7220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fr-FR" sz="2400">
              <a:latin typeface="Times New Roman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fr-FR" sz="2400">
              <a:latin typeface="Times New Roman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et modifiez le titre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+mn-cs"/>
              </a:defRPr>
            </a:lvl1pPr>
          </a:lstStyle>
          <a:p>
            <a:pPr>
              <a:defRPr/>
            </a:pPr>
            <a:fld id="{AACA63EE-A218-234E-950B-A8FA733540E0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83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cs typeface="+mn-cs"/>
              </a:defRPr>
            </a:lvl1pPr>
          </a:lstStyle>
          <a:p>
            <a:pPr>
              <a:defRPr/>
            </a:pPr>
            <a:fld id="{8B7BF7E7-43D5-2D42-B153-7C56B990726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033" name="Freeform 9"/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3225760 w 1000"/>
              <a:gd name="T1" fmla="*/ 1138062240 h 1000"/>
              <a:gd name="T2" fmla="*/ 0 w 1000"/>
              <a:gd name="T3" fmla="*/ 1138062240 h 1000"/>
              <a:gd name="T4" fmla="*/ 0 w 1000"/>
              <a:gd name="T5" fmla="*/ 0 h 1000"/>
              <a:gd name="T6" fmla="*/ 2322576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4" name="Freeform 10"/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3225760 w 1000"/>
              <a:gd name="T3" fmla="*/ 0 h 1000"/>
              <a:gd name="T4" fmla="*/ 23225760 w 1000"/>
              <a:gd name="T5" fmla="*/ 1151650923 h 1000"/>
              <a:gd name="T6" fmla="*/ 0 w 1000"/>
              <a:gd name="T7" fmla="*/ 1151650923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¡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charset="0"/>
        <a:buChar char="¡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6"/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12296" name="Oval 7"/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12297" name="Rectangle 8"/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fr-FR" sz="2400">
                <a:latin typeface="Times New Roman" charset="0"/>
              </a:endParaRPr>
            </a:p>
          </p:txBody>
        </p:sp>
        <p:sp>
          <p:nvSpPr>
            <p:cNvPr id="12298" name="Rectangle 9"/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fr-FR" sz="2400">
                <a:latin typeface="Times New Roman" charset="0"/>
              </a:endParaRPr>
            </a:p>
          </p:txBody>
        </p:sp>
        <p:sp>
          <p:nvSpPr>
            <p:cNvPr id="12299" name="Freeform 10"/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21 w 1000"/>
                <a:gd name="T1" fmla="*/ 834 h 1000"/>
                <a:gd name="T2" fmla="*/ 0 w 1000"/>
                <a:gd name="T3" fmla="*/ 834 h 1000"/>
                <a:gd name="T4" fmla="*/ 0 w 1000"/>
                <a:gd name="T5" fmla="*/ 0 h 1000"/>
                <a:gd name="T6" fmla="*/ 21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300" name="Freeform 11"/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27 w 1000"/>
                <a:gd name="T3" fmla="*/ 0 h 1000"/>
                <a:gd name="T4" fmla="*/ 27 w 1000"/>
                <a:gd name="T5" fmla="*/ 746 h 1000"/>
                <a:gd name="T6" fmla="*/ 0 w 1000"/>
                <a:gd name="T7" fmla="*/ 746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229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et modifiez le titre</a:t>
            </a:r>
          </a:p>
        </p:txBody>
      </p:sp>
      <p:sp>
        <p:nvSpPr>
          <p:cNvPr id="1229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+mn-cs"/>
              </a:defRPr>
            </a:lvl1pPr>
          </a:lstStyle>
          <a:p>
            <a:pPr>
              <a:defRPr/>
            </a:pPr>
            <a:fld id="{89E82910-5928-0842-B306-A5BCBFB4A368}" type="datetime1">
              <a:rPr lang="fr-FR"/>
              <a:pPr>
                <a:defRPr/>
              </a:pPr>
              <a:t>28/11/2019</a:t>
            </a:fld>
            <a:endParaRPr lang="fr-FR"/>
          </a:p>
        </p:txBody>
      </p:sp>
      <p:sp>
        <p:nvSpPr>
          <p:cNvPr id="1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cs typeface="+mn-cs"/>
              </a:defRPr>
            </a:lvl1pPr>
          </a:lstStyle>
          <a:p>
            <a:pPr>
              <a:defRPr/>
            </a:pPr>
            <a:fld id="{7B9CC915-B761-694A-8574-F5E961FC9C5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¡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charset="0"/>
        <a:buChar char="¡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273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845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417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989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Espace réservé du numéro de diapositive 3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9F402D04-9F3B-4B44-AA36-63520F31178D}" type="slidenum">
              <a:rPr lang="fr-FR" sz="1000"/>
              <a:pPr algn="r" eaLnBrk="1" hangingPunct="1"/>
              <a:t>1</a:t>
            </a:fld>
            <a:endParaRPr lang="fr-FR" sz="1000"/>
          </a:p>
        </p:txBody>
      </p:sp>
      <p:sp>
        <p:nvSpPr>
          <p:cNvPr id="131074" name="Rectangle 14"/>
          <p:cNvSpPr>
            <a:spLocks noGrp="1" noChangeArrowheads="1"/>
          </p:cNvSpPr>
          <p:nvPr>
            <p:ph type="ctrTitle" idx="4294967295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/>
          <a:p>
            <a:pPr eaLnBrk="1" hangingPunct="1"/>
            <a:r>
              <a:rPr lang="en-GB" sz="2000" dirty="0">
                <a:solidFill>
                  <a:schemeClr val="tx1"/>
                </a:solidFill>
              </a:rPr>
              <a:t>Influence of emergency and post-accident provisions on Local Actors</a:t>
            </a:r>
            <a:r>
              <a:rPr lang="en-GB" sz="20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GB" sz="2000" dirty="0">
                <a:solidFill>
                  <a:schemeClr val="tx1"/>
                </a:solidFill>
              </a:rPr>
              <a:t>capacity to manage uncertainties</a:t>
            </a:r>
            <a:endParaRPr lang="en-GB" sz="20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1076" name="Espace réservé du numéro de diapositive 4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endParaRPr lang="fr-FR" sz="1000"/>
          </a:p>
        </p:txBody>
      </p:sp>
      <p:sp>
        <p:nvSpPr>
          <p:cNvPr id="5" name="Rectangle 15"/>
          <p:cNvSpPr txBox="1">
            <a:spLocks noChangeArrowheads="1"/>
          </p:cNvSpPr>
          <p:nvPr/>
        </p:nvSpPr>
        <p:spPr bwMode="auto">
          <a:xfrm>
            <a:off x="611560" y="3121622"/>
            <a:ext cx="7846640" cy="21335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GB" sz="1600" dirty="0"/>
              <a:t>Gilles </a:t>
            </a:r>
            <a:r>
              <a:rPr lang="en-GB" sz="1600" dirty="0" err="1"/>
              <a:t>Hériard-Dubreuil</a:t>
            </a:r>
            <a:r>
              <a:rPr lang="en-GB" sz="1600" dirty="0"/>
              <a:t> (Mutadis)</a:t>
            </a:r>
          </a:p>
          <a:p>
            <a:pPr marL="0" indent="0" algn="ctr">
              <a:buNone/>
            </a:pPr>
            <a:endParaRPr lang="en-GB" sz="1600" dirty="0"/>
          </a:p>
          <a:p>
            <a:pPr marL="0" indent="0" algn="ctr">
              <a:buNone/>
            </a:pPr>
            <a:r>
              <a:rPr lang="en-GB" sz="1600" b="1" dirty="0"/>
              <a:t>Mutadis</a:t>
            </a:r>
            <a:r>
              <a:rPr lang="en-GB" sz="1600" dirty="0"/>
              <a:t> (France, task leader), </a:t>
            </a:r>
          </a:p>
          <a:p>
            <a:pPr marL="0" indent="0" algn="ctr">
              <a:buNone/>
            </a:pPr>
            <a:r>
              <a:rPr lang="en-GB" sz="1600" b="1" dirty="0"/>
              <a:t>CEPN, </a:t>
            </a:r>
            <a:r>
              <a:rPr lang="en-GB" sz="1600" dirty="0"/>
              <a:t>Nuclear Protection Evaluation Centre (France), </a:t>
            </a:r>
          </a:p>
          <a:p>
            <a:pPr marL="0" indent="0" algn="ctr">
              <a:buNone/>
            </a:pPr>
            <a:r>
              <a:rPr lang="en-GB" sz="1600" b="1" dirty="0"/>
              <a:t>IST</a:t>
            </a:r>
            <a:r>
              <a:rPr lang="en-GB" sz="1600" dirty="0"/>
              <a:t>, </a:t>
            </a:r>
            <a:r>
              <a:rPr lang="en-GB" sz="1600" dirty="0" err="1"/>
              <a:t>Instituto</a:t>
            </a:r>
            <a:r>
              <a:rPr lang="en-GB" sz="1600" dirty="0"/>
              <a:t> Superior </a:t>
            </a:r>
            <a:r>
              <a:rPr lang="en-GB" sz="1600" dirty="0" err="1"/>
              <a:t>Técnico</a:t>
            </a:r>
            <a:r>
              <a:rPr lang="en-GB" sz="1600" dirty="0"/>
              <a:t> (Portugal)</a:t>
            </a:r>
            <a:r>
              <a:rPr lang="fr-FR" sz="1600" dirty="0"/>
              <a:t> </a:t>
            </a:r>
          </a:p>
          <a:p>
            <a:pPr marL="0" indent="0" algn="ctr">
              <a:buNone/>
            </a:pPr>
            <a:r>
              <a:rPr lang="en-GB" sz="1600" b="1" dirty="0"/>
              <a:t>VUJE</a:t>
            </a:r>
            <a:r>
              <a:rPr lang="en-GB" sz="1600" dirty="0"/>
              <a:t> (Slovakia) </a:t>
            </a:r>
          </a:p>
          <a:p>
            <a:pPr marL="0" indent="0" algn="ctr">
              <a:buNone/>
            </a:pPr>
            <a:endParaRPr lang="en-GB" sz="2400" dirty="0">
              <a:latin typeface="Arial" charset="0"/>
            </a:endParaRPr>
          </a:p>
          <a:p>
            <a:pPr marL="0" indent="0" eaLnBrk="1" hangingPunct="1">
              <a:buNone/>
            </a:pPr>
            <a:endParaRPr lang="en-GB" sz="2400" dirty="0">
              <a:latin typeface="Arial" charset="0"/>
            </a:endParaRPr>
          </a:p>
        </p:txBody>
      </p:sp>
      <p:pic>
        <p:nvPicPr>
          <p:cNvPr id="6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19" y="0"/>
            <a:ext cx="2784273" cy="90971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044" y="5210"/>
            <a:ext cx="2675778" cy="975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 descr="LOGO_COULEUR_MUTADIS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32656"/>
            <a:ext cx="2160240" cy="517384"/>
          </a:xfrm>
          <a:prstGeom prst="rect">
            <a:avLst/>
          </a:prstGeom>
        </p:spPr>
      </p:pic>
      <p:sp>
        <p:nvSpPr>
          <p:cNvPr id="9" name="Rectangle 15"/>
          <p:cNvSpPr txBox="1">
            <a:spLocks noChangeArrowheads="1"/>
          </p:cNvSpPr>
          <p:nvPr/>
        </p:nvSpPr>
        <p:spPr bwMode="auto">
          <a:xfrm>
            <a:off x="1979712" y="5255147"/>
            <a:ext cx="5643562" cy="1126181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buNone/>
            </a:pPr>
            <a:r>
              <a:rPr lang="fr-FR" sz="1800" dirty="0">
                <a:latin typeface="Arial" charset="0"/>
              </a:rPr>
              <a:t>CONFIDENCE </a:t>
            </a:r>
            <a:r>
              <a:rPr lang="fr-FR" sz="1800" dirty="0" err="1">
                <a:latin typeface="Arial" charset="0"/>
              </a:rPr>
              <a:t>Dissemination</a:t>
            </a:r>
            <a:r>
              <a:rPr lang="fr-FR" sz="1800" dirty="0">
                <a:latin typeface="Arial" charset="0"/>
              </a:rPr>
              <a:t> workshop</a:t>
            </a:r>
          </a:p>
          <a:p>
            <a:pPr marL="0" indent="0" algn="ctr" eaLnBrk="1" hangingPunct="1">
              <a:buNone/>
            </a:pPr>
            <a:r>
              <a:rPr lang="fr-FR" sz="1800" dirty="0">
                <a:latin typeface="Arial" charset="0"/>
              </a:rPr>
              <a:t>2-5 </a:t>
            </a:r>
            <a:r>
              <a:rPr lang="fr-FR" sz="1800" dirty="0" err="1">
                <a:latin typeface="Arial" charset="0"/>
              </a:rPr>
              <a:t>December</a:t>
            </a:r>
            <a:r>
              <a:rPr lang="fr-FR" sz="1800" dirty="0">
                <a:latin typeface="Arial" charset="0"/>
              </a:rPr>
              <a:t> 2019, Bratislava, </a:t>
            </a:r>
            <a:r>
              <a:rPr lang="fr-FR" sz="1800" dirty="0" err="1">
                <a:latin typeface="Arial" charset="0"/>
              </a:rPr>
              <a:t>Slovak</a:t>
            </a:r>
            <a:r>
              <a:rPr lang="fr-FR" sz="1800" dirty="0">
                <a:latin typeface="Arial" charset="0"/>
              </a:rPr>
              <a:t> </a:t>
            </a:r>
            <a:r>
              <a:rPr lang="fr-FR" sz="1800" dirty="0" err="1">
                <a:latin typeface="Arial" charset="0"/>
              </a:rPr>
              <a:t>Republic</a:t>
            </a:r>
            <a:r>
              <a:rPr lang="fr-FR" sz="1800" dirty="0"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4EEFFCA-9E82-4A4A-A0CB-638606458A0C}" type="slidenum">
              <a:rPr lang="fr-FR" sz="1000"/>
              <a:pPr algn="r" eaLnBrk="1" hangingPunct="1"/>
              <a:t>10</a:t>
            </a:fld>
            <a:endParaRPr lang="fr-FR" sz="100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5368" y="173259"/>
            <a:ext cx="7413625" cy="1143000"/>
          </a:xfrm>
        </p:spPr>
        <p:txBody>
          <a:bodyPr/>
          <a:lstStyle/>
          <a:p>
            <a:r>
              <a:rPr lang="en-GB" sz="3000" dirty="0">
                <a:solidFill>
                  <a:srgbClr val="527E56"/>
                </a:solidFill>
                <a:latin typeface="Arial" charset="0"/>
              </a:rPr>
              <a:t>4 cases studies from Fukushima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844675"/>
            <a:ext cx="7993063" cy="4679950"/>
          </a:xfrm>
        </p:spPr>
        <p:txBody>
          <a:bodyPr/>
          <a:lstStyle/>
          <a:p>
            <a:pPr marL="0" indent="0">
              <a:spcBef>
                <a:spcPts val="1200"/>
              </a:spcBef>
              <a:buSzPct val="100000"/>
              <a:buNone/>
            </a:pPr>
            <a:r>
              <a:rPr lang="en-GB" sz="2800" i="1" dirty="0">
                <a:latin typeface="Arial" charset="0"/>
              </a:rPr>
              <a:t>Case studies prepared by Mutadis and CEPN</a:t>
            </a:r>
          </a:p>
          <a:p>
            <a:pPr marL="457200" indent="-4572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2800" dirty="0">
                <a:latin typeface="Arial" charset="0"/>
              </a:rPr>
              <a:t>An independent monitoring process for ambient radioactivity shortly after the Fukushima accident</a:t>
            </a:r>
          </a:p>
          <a:p>
            <a:pPr marL="457200" indent="-4572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2800" dirty="0">
                <a:latin typeface="Arial" charset="0"/>
              </a:rPr>
              <a:t>Tominari Primary School in Date</a:t>
            </a:r>
          </a:p>
          <a:p>
            <a:pPr marL="457200" indent="-4572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2800" dirty="0">
                <a:latin typeface="Arial" charset="0"/>
              </a:rPr>
              <a:t>Radiological situation and food quality in Suetsugi</a:t>
            </a:r>
          </a:p>
          <a:p>
            <a:pPr marL="457200" indent="-4572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2800" dirty="0">
                <a:latin typeface="Arial" charset="0"/>
              </a:rPr>
              <a:t>Cohesive Evacuation of the population of the city of </a:t>
            </a:r>
            <a:r>
              <a:rPr lang="en-GB" sz="2800" dirty="0" err="1">
                <a:latin typeface="Arial" charset="0"/>
              </a:rPr>
              <a:t>Iitate</a:t>
            </a: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524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4EEFFCA-9E82-4A4A-A0CB-638606458A0C}" type="slidenum">
              <a:rPr lang="fr-FR" sz="1000"/>
              <a:pPr algn="r" eaLnBrk="1" hangingPunct="1"/>
              <a:t>11</a:t>
            </a:fld>
            <a:endParaRPr lang="fr-FR" sz="100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5368" y="206375"/>
            <a:ext cx="7413625" cy="1143000"/>
          </a:xfrm>
        </p:spPr>
        <p:txBody>
          <a:bodyPr/>
          <a:lstStyle/>
          <a:p>
            <a:r>
              <a:rPr lang="en-GB" sz="3000" dirty="0">
                <a:solidFill>
                  <a:srgbClr val="527E56"/>
                </a:solidFill>
                <a:latin typeface="Arial" charset="0"/>
              </a:rPr>
              <a:t>Participation to the national workshops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844675"/>
            <a:ext cx="7993063" cy="4679950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GB" sz="2000" dirty="0">
              <a:latin typeface="Arial" charset="0"/>
            </a:endParaRPr>
          </a:p>
          <a:p>
            <a:pPr>
              <a:spcBef>
                <a:spcPts val="1200"/>
              </a:spcBef>
            </a:pPr>
            <a:endParaRPr lang="en-GB" sz="1700" dirty="0">
              <a:latin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55650" y="1844675"/>
            <a:ext cx="7480300" cy="467995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GB" sz="2400" dirty="0"/>
              <a:t>Plurality of participants, including experts and non-experts, public authorities, local governments, lay people, professionals, workers having some knowledge or not on emergency and post-emergency issues. </a:t>
            </a:r>
            <a:endParaRPr lang="fr-FR" sz="2400" dirty="0"/>
          </a:p>
          <a:p>
            <a:pPr>
              <a:spcBef>
                <a:spcPts val="600"/>
              </a:spcBef>
            </a:pPr>
            <a:r>
              <a:rPr lang="en-GB" sz="2400" dirty="0"/>
              <a:t>French Workshop: 8</a:t>
            </a:r>
            <a:r>
              <a:rPr lang="en-GB" sz="2400" baseline="30000" dirty="0"/>
              <a:t>th</a:t>
            </a:r>
            <a:r>
              <a:rPr lang="en-GB" sz="2400" dirty="0"/>
              <a:t> January 2019</a:t>
            </a:r>
          </a:p>
          <a:p>
            <a:pPr lvl="1">
              <a:spcBef>
                <a:spcPts val="600"/>
              </a:spcBef>
            </a:pPr>
            <a:r>
              <a:rPr lang="en-GB" sz="2400" dirty="0"/>
              <a:t>18 participants </a:t>
            </a:r>
          </a:p>
          <a:p>
            <a:pPr>
              <a:spcBef>
                <a:spcPts val="600"/>
              </a:spcBef>
            </a:pPr>
            <a:r>
              <a:rPr lang="en-GB" sz="2400" dirty="0"/>
              <a:t>Portuguese Workshop: 27</a:t>
            </a:r>
            <a:r>
              <a:rPr lang="en-GB" sz="2400" baseline="30000" dirty="0"/>
              <a:t>th</a:t>
            </a:r>
            <a:r>
              <a:rPr lang="en-GB" sz="2400" dirty="0"/>
              <a:t> February 2019</a:t>
            </a:r>
          </a:p>
          <a:p>
            <a:pPr lvl="1">
              <a:spcBef>
                <a:spcPts val="600"/>
              </a:spcBef>
            </a:pPr>
            <a:r>
              <a:rPr lang="en-GB" sz="2400" dirty="0"/>
              <a:t>12 participants </a:t>
            </a:r>
          </a:p>
          <a:p>
            <a:pPr>
              <a:spcBef>
                <a:spcPts val="600"/>
              </a:spcBef>
            </a:pPr>
            <a:r>
              <a:rPr lang="en-GB" sz="2400" dirty="0"/>
              <a:t>Slovak Workshop: 4</a:t>
            </a:r>
            <a:r>
              <a:rPr lang="en-GB" sz="2400" baseline="30000" dirty="0"/>
              <a:t>th</a:t>
            </a:r>
            <a:r>
              <a:rPr lang="en-GB" sz="2400" dirty="0"/>
              <a:t> and 5</a:t>
            </a:r>
            <a:r>
              <a:rPr lang="en-GB" sz="2400" baseline="30000" dirty="0"/>
              <a:t>th</a:t>
            </a:r>
            <a:r>
              <a:rPr lang="en-GB" sz="2400" dirty="0"/>
              <a:t> March 2019 </a:t>
            </a:r>
          </a:p>
          <a:p>
            <a:pPr lvl="1">
              <a:spcBef>
                <a:spcPts val="600"/>
              </a:spcBef>
            </a:pPr>
            <a:r>
              <a:rPr lang="en-GB" sz="2400" dirty="0"/>
              <a:t>23 participants</a:t>
            </a:r>
          </a:p>
        </p:txBody>
      </p:sp>
    </p:spTree>
    <p:extLst>
      <p:ext uri="{BB962C8B-B14F-4D97-AF65-F5344CB8AC3E}">
        <p14:creationId xmlns:p14="http://schemas.microsoft.com/office/powerpoint/2010/main" val="2822431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Espace réservé du numéro de diapositive 3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402D04-9F3B-4B44-AA36-63520F31178D}" type="slidenum"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31074" name="Rectangle 14"/>
          <p:cNvSpPr>
            <a:spLocks noGrp="1" noChangeArrowheads="1"/>
          </p:cNvSpPr>
          <p:nvPr>
            <p:ph type="ctrTitle" idx="4294967295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/>
          <a:p>
            <a:pPr eaLnBrk="1" hangingPunct="1"/>
            <a:r>
              <a:rPr lang="en-GB" sz="2800" dirty="0">
                <a:latin typeface="Arial" charset="0"/>
              </a:rPr>
              <a:t>Cross-analysis of the national workshop</a:t>
            </a:r>
          </a:p>
        </p:txBody>
      </p:sp>
      <p:sp>
        <p:nvSpPr>
          <p:cNvPr id="131076" name="Espace réservé du numéro de diapositive 4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" name="Rectangle 15"/>
          <p:cNvSpPr txBox="1">
            <a:spLocks noChangeArrowheads="1"/>
          </p:cNvSpPr>
          <p:nvPr/>
        </p:nvSpPr>
        <p:spPr bwMode="auto">
          <a:xfrm>
            <a:off x="1547664" y="5373216"/>
            <a:ext cx="6336704" cy="79223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376"/>
              </a:buClr>
              <a:buSzPct val="70000"/>
              <a:buFont typeface="Wingdings" charset="0"/>
              <a:buNone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2115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4EEFFCA-9E82-4A4A-A0CB-638606458A0C}" type="slidenum">
              <a:rPr lang="fr-FR" sz="1000"/>
              <a:pPr algn="r" eaLnBrk="1" hangingPunct="1"/>
              <a:t>13</a:t>
            </a:fld>
            <a:endParaRPr lang="fr-FR" sz="100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5368" y="206375"/>
            <a:ext cx="7413625" cy="1143000"/>
          </a:xfrm>
        </p:spPr>
        <p:txBody>
          <a:bodyPr/>
          <a:lstStyle/>
          <a:p>
            <a:r>
              <a:rPr lang="en-GB" sz="3000" dirty="0">
                <a:solidFill>
                  <a:srgbClr val="527E56"/>
                </a:solidFill>
                <a:latin typeface="Arial" charset="0"/>
              </a:rPr>
              <a:t>On the Workshop Methodology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844675"/>
            <a:ext cx="7993063" cy="4679950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GB" sz="2000" dirty="0">
              <a:latin typeface="Arial" charset="0"/>
            </a:endParaRPr>
          </a:p>
          <a:p>
            <a:pPr>
              <a:spcBef>
                <a:spcPts val="1200"/>
              </a:spcBef>
            </a:pPr>
            <a:endParaRPr lang="en-GB" sz="1700" dirty="0">
              <a:latin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55649" y="1935163"/>
            <a:ext cx="7703344" cy="467995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endParaRPr lang="en-GB" sz="1600" dirty="0"/>
          </a:p>
          <a:p>
            <a:r>
              <a:rPr lang="en-GB" sz="2000" dirty="0"/>
              <a:t>The methodology has allowed each group of national participants to plunge into the concrete reality of a nuclear accident addressing it from a local perspective in the context of a realistic case study involving genuine actors. </a:t>
            </a:r>
          </a:p>
          <a:p>
            <a:pPr lvl="0"/>
            <a:r>
              <a:rPr lang="en-GB" sz="2000" dirty="0"/>
              <a:t>The “Dignified living conditions” framework relevant in the different national contexts beyond contextual (social, historical, political, economical) specificities</a:t>
            </a:r>
          </a:p>
          <a:p>
            <a:r>
              <a:rPr lang="en-GB" sz="2000" dirty="0"/>
              <a:t>Meaningful exchanges of specialist and non-specialist participants performed, enabling insight on the very situation and concerns of local actors in such context</a:t>
            </a:r>
          </a:p>
          <a:p>
            <a:pPr marL="449262" lvl="1" indent="0">
              <a:buNone/>
            </a:pPr>
            <a:endParaRPr lang="en-GB" sz="1600" dirty="0"/>
          </a:p>
          <a:p>
            <a:pPr marL="7937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624015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863" y="96839"/>
            <a:ext cx="7158037" cy="1243930"/>
          </a:xfrm>
        </p:spPr>
        <p:txBody>
          <a:bodyPr/>
          <a:lstStyle/>
          <a:p>
            <a:r>
              <a:rPr lang="en-GB" sz="3200" dirty="0">
                <a:solidFill>
                  <a:schemeClr val="accent1"/>
                </a:solidFill>
              </a:rPr>
              <a:t>Uncertainty faced by local actors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i="1" dirty="0">
                <a:latin typeface="+mn-lt"/>
              </a:rPr>
              <a:t>Should one stay? Will the territory become habitable again and when? Can we project ourselves into a future on this territory (or in relocation) and if so how? </a:t>
            </a:r>
          </a:p>
          <a:p>
            <a:r>
              <a:rPr lang="en-GB" sz="2000" dirty="0">
                <a:latin typeface="+mn-lt"/>
              </a:rPr>
              <a:t>This is the leading uncertainty for local actors </a:t>
            </a:r>
          </a:p>
          <a:p>
            <a:r>
              <a:rPr lang="en-GB" sz="2000" dirty="0">
                <a:latin typeface="+mn-lt"/>
              </a:rPr>
              <a:t>It combines various environmental, health, economic, social, and other factors related to the meaning of pursuing a life (including from an intergenerational perspective) or an activity in a contaminated site (or alternatively in another non contaminated area).</a:t>
            </a:r>
          </a:p>
          <a:p>
            <a:r>
              <a:rPr lang="en-GB" sz="2000" dirty="0">
                <a:latin typeface="+mn-lt"/>
              </a:rPr>
              <a:t>Moreover, the possibility to continue a meaningful life in the short, medium and long term is subject to uncertainty </a:t>
            </a:r>
          </a:p>
        </p:txBody>
      </p:sp>
    </p:spTree>
    <p:extLst>
      <p:ext uri="{BB962C8B-B14F-4D97-AF65-F5344CB8AC3E}">
        <p14:creationId xmlns:p14="http://schemas.microsoft.com/office/powerpoint/2010/main" val="752503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4EEFFCA-9E82-4A4A-A0CB-638606458A0C}" type="slidenum">
              <a:rPr lang="fr-FR" sz="1000"/>
              <a:pPr algn="r" eaLnBrk="1" hangingPunct="1"/>
              <a:t>15</a:t>
            </a:fld>
            <a:endParaRPr lang="fr-FR" sz="100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5368" y="206375"/>
            <a:ext cx="7413625" cy="1143000"/>
          </a:xfrm>
        </p:spPr>
        <p:txBody>
          <a:bodyPr/>
          <a:lstStyle/>
          <a:p>
            <a:r>
              <a:rPr lang="en-GB" sz="3200" dirty="0">
                <a:solidFill>
                  <a:srgbClr val="527E56"/>
                </a:solidFill>
                <a:latin typeface="Arial" charset="0"/>
              </a:rPr>
              <a:t>Other sources of uncertainty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844675"/>
            <a:ext cx="7993063" cy="4679950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GB" sz="2000" dirty="0">
              <a:latin typeface="Arial" charset="0"/>
            </a:endParaRPr>
          </a:p>
          <a:p>
            <a:pPr>
              <a:spcBef>
                <a:spcPts val="1200"/>
              </a:spcBef>
            </a:pPr>
            <a:endParaRPr lang="en-GB" sz="1700" dirty="0">
              <a:latin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95287" y="2204863"/>
            <a:ext cx="8215313" cy="4120721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1032"/>
              </a:spcBef>
            </a:pPr>
            <a:r>
              <a:rPr lang="en-GB" sz="2000" dirty="0"/>
              <a:t>The authorities’ response and its evolution with time </a:t>
            </a:r>
          </a:p>
          <a:p>
            <a:pPr>
              <a:spcBef>
                <a:spcPts val="1032"/>
              </a:spcBef>
            </a:pPr>
            <a:r>
              <a:rPr lang="en-GB" sz="2000" dirty="0"/>
              <a:t>The characterization of the radiological situation at the local scale of their living environment </a:t>
            </a:r>
          </a:p>
          <a:p>
            <a:pPr>
              <a:spcBef>
                <a:spcPts val="1032"/>
              </a:spcBef>
            </a:pPr>
            <a:r>
              <a:rPr lang="en-GB" sz="2000" dirty="0"/>
              <a:t>The specific level of human exposure (not average) at local level, and corresponding health risks</a:t>
            </a:r>
          </a:p>
          <a:p>
            <a:pPr>
              <a:spcBef>
                <a:spcPts val="1032"/>
              </a:spcBef>
            </a:pPr>
            <a:r>
              <a:rPr lang="en-GB" sz="2000" dirty="0"/>
              <a:t>The effectiveness of protection of children (as specifically vulnerable) </a:t>
            </a:r>
          </a:p>
          <a:p>
            <a:pPr>
              <a:spcBef>
                <a:spcPts val="1032"/>
              </a:spcBef>
            </a:pPr>
            <a:r>
              <a:rPr lang="en-GB" sz="2000" dirty="0"/>
              <a:t>The level of food contamination and its potential consequences</a:t>
            </a:r>
          </a:p>
          <a:p>
            <a:pPr>
              <a:spcBef>
                <a:spcPts val="1032"/>
              </a:spcBef>
            </a:pPr>
            <a:r>
              <a:rPr lang="en-GB" sz="2000" dirty="0"/>
              <a:t>The waste resulting from decontamination operations</a:t>
            </a:r>
          </a:p>
        </p:txBody>
      </p:sp>
    </p:spTree>
    <p:extLst>
      <p:ext uri="{BB962C8B-B14F-4D97-AF65-F5344CB8AC3E}">
        <p14:creationId xmlns:p14="http://schemas.microsoft.com/office/powerpoint/2010/main" val="1475335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863" y="96839"/>
            <a:ext cx="7158037" cy="1315938"/>
          </a:xfrm>
        </p:spPr>
        <p:txBody>
          <a:bodyPr/>
          <a:lstStyle/>
          <a:p>
            <a:r>
              <a:rPr lang="en-GB" sz="2800" dirty="0">
                <a:solidFill>
                  <a:schemeClr val="accent1"/>
                </a:solidFill>
                <a:latin typeface="+mj-lt"/>
              </a:rPr>
              <a:t>Local actors taking action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3" y="1628800"/>
            <a:ext cx="8060144" cy="4464496"/>
          </a:xfrm>
        </p:spPr>
        <p:txBody>
          <a:bodyPr/>
          <a:lstStyle/>
          <a:p>
            <a:r>
              <a:rPr lang="en-GB" sz="2000" dirty="0">
                <a:latin typeface="+mn-lt"/>
              </a:rPr>
              <a:t>Local actors recognised as active players from the emergency phase </a:t>
            </a:r>
            <a:r>
              <a:rPr lang="en-GB" sz="2000" i="1" dirty="0">
                <a:latin typeface="+mn-lt"/>
              </a:rPr>
              <a:t>that may take autonomous action, individually and collectively</a:t>
            </a:r>
            <a:r>
              <a:rPr lang="en-GB" sz="2000" dirty="0">
                <a:latin typeface="+mn-lt"/>
              </a:rPr>
              <a:t>. With capacities (to some extent) overcome gaps of institutional response</a:t>
            </a:r>
          </a:p>
          <a:p>
            <a:pPr lvl="0">
              <a:buClr>
                <a:srgbClr val="72A376"/>
              </a:buClr>
            </a:pPr>
            <a:r>
              <a:rPr lang="en-GB" sz="2000" dirty="0">
                <a:solidFill>
                  <a:prstClr val="black"/>
                </a:solidFill>
                <a:latin typeface="+mn-lt"/>
              </a:rPr>
              <a:t>They strive to develop their own understanding of the situation, resorting to multiple source of information and sometimes creating information by themselves.</a:t>
            </a:r>
            <a:endParaRPr lang="en-GB" sz="2000" i="1" dirty="0">
              <a:latin typeface="+mn-lt"/>
            </a:endParaRPr>
          </a:p>
          <a:p>
            <a:r>
              <a:rPr lang="en-GB" sz="2000" dirty="0">
                <a:latin typeface="+mn-lt"/>
              </a:rPr>
              <a:t>The efforts of local actors tended towards recreating an environment allowing the satisfaction of basic needs </a:t>
            </a:r>
          </a:p>
          <a:p>
            <a:r>
              <a:rPr lang="en-GB" sz="2000" dirty="0">
                <a:latin typeface="+mn-lt"/>
              </a:rPr>
              <a:t>This includes rebuilding meaning of existence and the deployment of meaningful actions </a:t>
            </a:r>
          </a:p>
          <a:p>
            <a:r>
              <a:rPr lang="en-GB" sz="2000" dirty="0">
                <a:latin typeface="+mn-lt"/>
              </a:rPr>
              <a:t>While doing this, local actors tend to balance the various dimensions of the situation. Radiation protection represents an important dimension, among others important aspects of life.</a:t>
            </a:r>
            <a:endParaRPr lang="fr-FR" sz="2000" dirty="0">
              <a:latin typeface="+mn-lt"/>
            </a:endParaRPr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738590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4EEFFCA-9E82-4A4A-A0CB-638606458A0C}" type="slidenum">
              <a:rPr lang="fr-FR" sz="1000"/>
              <a:pPr algn="r" eaLnBrk="1" hangingPunct="1"/>
              <a:t>17</a:t>
            </a:fld>
            <a:endParaRPr lang="fr-FR" sz="100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5368" y="206375"/>
            <a:ext cx="7413625" cy="1143000"/>
          </a:xfrm>
        </p:spPr>
        <p:txBody>
          <a:bodyPr/>
          <a:lstStyle/>
          <a:p>
            <a:br>
              <a:rPr lang="en-GB" sz="2000" dirty="0">
                <a:solidFill>
                  <a:srgbClr val="527E56"/>
                </a:solidFill>
                <a:latin typeface="Arial" charset="0"/>
              </a:rPr>
            </a:br>
            <a:r>
              <a:rPr lang="en-GB" sz="2800" dirty="0">
                <a:solidFill>
                  <a:schemeClr val="accent1"/>
                </a:solidFill>
                <a:latin typeface="Arial" charset="0"/>
              </a:rPr>
              <a:t>Policies to increase local resilience ?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844675"/>
            <a:ext cx="7993063" cy="4679950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GB" sz="2000" dirty="0">
              <a:latin typeface="Arial" charset="0"/>
            </a:endParaRPr>
          </a:p>
          <a:p>
            <a:pPr>
              <a:spcBef>
                <a:spcPts val="1200"/>
              </a:spcBef>
            </a:pPr>
            <a:endParaRPr lang="en-GB" sz="1700" dirty="0">
              <a:latin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95287" y="1706563"/>
            <a:ext cx="7993063" cy="467995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dirty="0">
                <a:latin typeface="Arial" charset="0"/>
              </a:rPr>
              <a:t>Strengthen flexibility, subsidiarity and devolution in the national response framework in order to adapt to the specificity of local contexts or to unforeseen situations</a:t>
            </a:r>
          </a:p>
          <a:p>
            <a:r>
              <a:rPr lang="en-GB" sz="1800" dirty="0">
                <a:latin typeface="Arial" charset="0"/>
              </a:rPr>
              <a:t>Emergency and post-accident preparedness and response policies should anticipate, welcome and support the deployment of local measurement capacities</a:t>
            </a:r>
          </a:p>
          <a:p>
            <a:pPr marL="852488" lvl="2" indent="-447675"/>
            <a:r>
              <a:rPr lang="en-GB" sz="1800" dirty="0">
                <a:latin typeface="Arial" charset="0"/>
              </a:rPr>
              <a:t>Should local measurement identify gaps of institutional assessment, it should be regarded as a progress</a:t>
            </a:r>
          </a:p>
          <a:p>
            <a:pPr marL="852488" lvl="2" indent="-447675"/>
            <a:r>
              <a:rPr lang="en-GB" sz="1800" dirty="0">
                <a:latin typeface="Arial" charset="0"/>
              </a:rPr>
              <a:t>Non-nuclear networks (such as universities, local health professionals) are recognised as trusted parties. They should be encouraged to perform independent measurement</a:t>
            </a:r>
          </a:p>
          <a:p>
            <a:pPr marL="852488" lvl="2" indent="-447675"/>
            <a:r>
              <a:rPr lang="en-GB" sz="1800" dirty="0">
                <a:latin typeface="Arial" charset="0"/>
              </a:rPr>
              <a:t>Protection of local actors performing measurements should be foreseen</a:t>
            </a:r>
          </a:p>
          <a:p>
            <a:pPr marL="447675" lvl="1" indent="-447675">
              <a:buClr>
                <a:schemeClr val="accent1"/>
              </a:buClr>
              <a:buSzPct val="70000"/>
              <a:buFont typeface="Wingdings" charset="0"/>
              <a:buChar char="n"/>
            </a:pPr>
            <a:r>
              <a:rPr lang="en-GB" sz="1800" dirty="0">
                <a:latin typeface="Arial" charset="0"/>
              </a:rPr>
              <a:t>Transparency of the authorities is expected from early stage, not only on established facts but also on running uncertainties as they evolve along the unfolding</a:t>
            </a:r>
          </a:p>
        </p:txBody>
      </p:sp>
    </p:spTree>
    <p:extLst>
      <p:ext uri="{BB962C8B-B14F-4D97-AF65-F5344CB8AC3E}">
        <p14:creationId xmlns:p14="http://schemas.microsoft.com/office/powerpoint/2010/main" val="2397566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pPr marL="0" indent="0" algn="ctr">
              <a:buNone/>
            </a:pPr>
            <a:r>
              <a:rPr lang="fr-FR" sz="6000" dirty="0" err="1"/>
              <a:t>Thank</a:t>
            </a:r>
            <a:r>
              <a:rPr lang="fr-FR" sz="6000" dirty="0"/>
              <a:t> </a:t>
            </a:r>
            <a:r>
              <a:rPr lang="fr-FR" sz="6000" dirty="0" err="1"/>
              <a:t>you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019326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4EEFFCA-9E82-4A4A-A0CB-638606458A0C}" type="slidenum">
              <a:rPr lang="fr-FR" sz="1000"/>
              <a:pPr algn="r" eaLnBrk="1" hangingPunct="1"/>
              <a:t>2</a:t>
            </a:fld>
            <a:endParaRPr lang="fr-FR" sz="100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5368" y="152400"/>
            <a:ext cx="7413625" cy="1143000"/>
          </a:xfrm>
        </p:spPr>
        <p:txBody>
          <a:bodyPr/>
          <a:lstStyle/>
          <a:p>
            <a:r>
              <a:rPr lang="en-GB" sz="3000" dirty="0">
                <a:solidFill>
                  <a:srgbClr val="527E56"/>
                </a:solidFill>
                <a:latin typeface="Arial" charset="0"/>
              </a:rPr>
              <a:t>WP5.3 Questions 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844675"/>
            <a:ext cx="7993063" cy="4679950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GB" sz="2000" dirty="0">
              <a:latin typeface="Arial" charset="0"/>
            </a:endParaRPr>
          </a:p>
          <a:p>
            <a:pPr>
              <a:spcBef>
                <a:spcPts val="1200"/>
              </a:spcBef>
            </a:pPr>
            <a:endParaRPr lang="en-GB" sz="1700" dirty="0">
              <a:latin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02791" y="1844675"/>
            <a:ext cx="7413625" cy="467995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600"/>
              </a:spcBef>
            </a:pPr>
            <a:endParaRPr lang="en-GB" sz="1800" dirty="0">
              <a:latin typeface="Arial" charset="0"/>
            </a:endParaRPr>
          </a:p>
          <a:p>
            <a:pPr marL="449262" lvl="1" indent="0">
              <a:spcBef>
                <a:spcPts val="1200"/>
              </a:spcBef>
              <a:buNone/>
            </a:pPr>
            <a:r>
              <a:rPr lang="en-GB" sz="2400" dirty="0">
                <a:latin typeface="Arial" charset="0"/>
              </a:rPr>
              <a:t>What are the uncertainties Local Actors are confronted with in the context of nuclear emergencies and post-accident phase ? </a:t>
            </a:r>
          </a:p>
          <a:p>
            <a:pPr marL="449262" lvl="1" indent="0">
              <a:spcBef>
                <a:spcPts val="1200"/>
              </a:spcBef>
              <a:buNone/>
            </a:pPr>
            <a:r>
              <a:rPr lang="en-GB" sz="2400" dirty="0">
                <a:latin typeface="Arial" charset="0"/>
              </a:rPr>
              <a:t>How do they manage Uncertainties ?</a:t>
            </a:r>
          </a:p>
          <a:p>
            <a:pPr marL="449262" lvl="1" indent="0">
              <a:spcBef>
                <a:spcPts val="1200"/>
              </a:spcBef>
              <a:buNone/>
            </a:pPr>
            <a:r>
              <a:rPr lang="en-GB" sz="2400" dirty="0">
                <a:latin typeface="Arial" charset="0"/>
              </a:rPr>
              <a:t>What are the impacts of emergency and post-accident policies on the capacity of local actors to manage uncertainties ?</a:t>
            </a:r>
          </a:p>
        </p:txBody>
      </p:sp>
    </p:spTree>
    <p:extLst>
      <p:ext uri="{BB962C8B-B14F-4D97-AF65-F5344CB8AC3E}">
        <p14:creationId xmlns:p14="http://schemas.microsoft.com/office/powerpoint/2010/main" val="1785659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4EEFFCA-9E82-4A4A-A0CB-638606458A0C}" type="slidenum">
              <a:rPr lang="fr-FR" sz="1000"/>
              <a:pPr algn="r" eaLnBrk="1" hangingPunct="1"/>
              <a:t>3</a:t>
            </a:fld>
            <a:endParaRPr lang="fr-FR" sz="100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220663"/>
            <a:ext cx="7413625" cy="1143000"/>
          </a:xfrm>
        </p:spPr>
        <p:txBody>
          <a:bodyPr/>
          <a:lstStyle/>
          <a:p>
            <a:r>
              <a:rPr lang="en-GB" sz="3000" dirty="0">
                <a:solidFill>
                  <a:srgbClr val="527E56"/>
                </a:solidFill>
                <a:latin typeface="Arial" charset="0"/>
              </a:rPr>
              <a:t>Task 5.3 - Methodology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844675"/>
            <a:ext cx="7993063" cy="4679950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GB" sz="2000" dirty="0">
              <a:latin typeface="Arial" charset="0"/>
            </a:endParaRPr>
          </a:p>
          <a:p>
            <a:pPr>
              <a:spcBef>
                <a:spcPts val="1200"/>
              </a:spcBef>
            </a:pPr>
            <a:endParaRPr lang="en-GB" sz="1700" dirty="0">
              <a:latin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823318" y="1663700"/>
            <a:ext cx="7565032" cy="50419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600"/>
              </a:spcBef>
            </a:pPr>
            <a:r>
              <a:rPr lang="en-GB" sz="2000" dirty="0"/>
              <a:t>Task 5.3 focused on the emergency phase and the post-accident phase up to 1 year after a major nuclear accident, its methodology entails: </a:t>
            </a:r>
          </a:p>
          <a:p>
            <a:pPr lvl="1"/>
            <a:r>
              <a:rPr lang="en-GB" sz="2000" dirty="0"/>
              <a:t>A </a:t>
            </a:r>
            <a:r>
              <a:rPr lang="en-GB" sz="2000" b="1" dirty="0"/>
              <a:t>conceptual framework </a:t>
            </a:r>
            <a:r>
              <a:rPr lang="en-GB" sz="2000" dirty="0"/>
              <a:t>capturing key dimensions of human resilience, in order to assess local actors capacity to cope with uncertainty (</a:t>
            </a:r>
            <a:r>
              <a:rPr lang="en-GB" sz="2000" b="1" i="1" dirty="0"/>
              <a:t>the dignified living conditions</a:t>
            </a:r>
            <a:r>
              <a:rPr lang="en-GB" sz="2000" dirty="0"/>
              <a:t>)  </a:t>
            </a:r>
          </a:p>
          <a:p>
            <a:pPr lvl="1"/>
            <a:r>
              <a:rPr lang="en-GB" sz="2000" dirty="0"/>
              <a:t>A </a:t>
            </a:r>
            <a:r>
              <a:rPr lang="en-GB" sz="2000" b="1" dirty="0"/>
              <a:t>structured dialogue method </a:t>
            </a:r>
            <a:r>
              <a:rPr lang="en-GB" sz="2000" dirty="0"/>
              <a:t>for concerned stakeholders </a:t>
            </a:r>
            <a:r>
              <a:rPr lang="fr-FR" sz="2000" dirty="0" err="1"/>
              <a:t>based</a:t>
            </a:r>
            <a:r>
              <a:rPr lang="fr-FR" sz="2000" dirty="0"/>
              <a:t> on </a:t>
            </a:r>
            <a:r>
              <a:rPr lang="fr-FR" sz="2000" b="1" dirty="0"/>
              <a:t>Case </a:t>
            </a:r>
            <a:r>
              <a:rPr lang="fr-FR" sz="2000" b="1" dirty="0" err="1"/>
              <a:t>Studies</a:t>
            </a:r>
            <a:r>
              <a:rPr lang="fr-FR" sz="2000" b="1" dirty="0"/>
              <a:t> (Fukushima)</a:t>
            </a:r>
          </a:p>
          <a:p>
            <a:pPr lvl="1"/>
            <a:r>
              <a:rPr lang="en-GB" sz="2000" b="1" dirty="0"/>
              <a:t>National workshops</a:t>
            </a:r>
            <a:r>
              <a:rPr lang="en-GB" sz="2000" dirty="0"/>
              <a:t>: France, Slovakia and Portugal </a:t>
            </a:r>
          </a:p>
          <a:p>
            <a:pPr lvl="1"/>
            <a:r>
              <a:rPr lang="fr-FR" sz="2000" dirty="0"/>
              <a:t>A</a:t>
            </a:r>
            <a:r>
              <a:rPr lang="en-GB" sz="2000" dirty="0"/>
              <a:t> </a:t>
            </a:r>
            <a:r>
              <a:rPr lang="en-GB" sz="2000" b="1" dirty="0"/>
              <a:t>cross-analysis </a:t>
            </a:r>
            <a:r>
              <a:rPr lang="en-GB" sz="2000" dirty="0"/>
              <a:t>of the results of national workshops, drawing lessons to foster local actors capacity to manage Uncertainty</a:t>
            </a:r>
            <a:endParaRPr lang="fr-FR" sz="2000" dirty="0"/>
          </a:p>
          <a:p>
            <a:pPr>
              <a:spcBef>
                <a:spcPts val="600"/>
              </a:spcBef>
            </a:pPr>
            <a:endParaRPr lang="en-GB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413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Espace réservé du numéro de diapositive 3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402D04-9F3B-4B44-AA36-63520F31178D}" type="slidenum"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31074" name="Rectangle 14"/>
          <p:cNvSpPr>
            <a:spLocks noGrp="1" noChangeArrowheads="1"/>
          </p:cNvSpPr>
          <p:nvPr>
            <p:ph type="ctrTitle" idx="4294967295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/>
          <a:p>
            <a:pPr eaLnBrk="1" hangingPunct="1"/>
            <a:r>
              <a:rPr lang="en-GB" sz="2800" dirty="0">
                <a:latin typeface="Arial" charset="0"/>
              </a:rPr>
              <a:t>The dignified Living Conditions</a:t>
            </a:r>
          </a:p>
        </p:txBody>
      </p:sp>
      <p:sp>
        <p:nvSpPr>
          <p:cNvPr id="131076" name="Espace réservé du numéro de diapositive 4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" name="Rectangle 15"/>
          <p:cNvSpPr txBox="1">
            <a:spLocks noChangeArrowheads="1"/>
          </p:cNvSpPr>
          <p:nvPr/>
        </p:nvSpPr>
        <p:spPr bwMode="auto">
          <a:xfrm>
            <a:off x="1547664" y="5373216"/>
            <a:ext cx="6336704" cy="79223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376"/>
              </a:buClr>
              <a:buSzPct val="70000"/>
              <a:buFont typeface="Wingdings" charset="0"/>
              <a:buNone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1994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48C7143C-D141-1848-A107-8026AF70A9D7}" type="slidenum">
              <a:rPr lang="fr-FR" sz="1000"/>
              <a:pPr algn="r" eaLnBrk="1" hangingPunct="1"/>
              <a:t>5</a:t>
            </a:fld>
            <a:endParaRPr lang="fr-FR" sz="1000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333375"/>
            <a:ext cx="7413625" cy="1143000"/>
          </a:xfrm>
        </p:spPr>
        <p:txBody>
          <a:bodyPr/>
          <a:lstStyle/>
          <a:p>
            <a:r>
              <a:rPr lang="en-GB" sz="3000" dirty="0">
                <a:solidFill>
                  <a:srgbClr val="527E56"/>
                </a:solidFill>
                <a:latin typeface="Arial" charset="0"/>
              </a:rPr>
              <a:t>Characterisation of emergency and post-accidental situations (PREPARE)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032" y="1476375"/>
            <a:ext cx="5730521" cy="5251550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69747" y="1916832"/>
            <a:ext cx="3078118" cy="46085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1323"/>
              </a:spcBef>
            </a:pPr>
            <a:r>
              <a:rPr lang="en-GB" sz="2400" dirty="0"/>
              <a:t>A severe disruption of people's lives, hardly reversible, affecting all dimensions of life (health, social, economic, environmental, human...)</a:t>
            </a:r>
          </a:p>
        </p:txBody>
      </p:sp>
    </p:spTree>
    <p:extLst>
      <p:ext uri="{BB962C8B-B14F-4D97-AF65-F5344CB8AC3E}">
        <p14:creationId xmlns:p14="http://schemas.microsoft.com/office/powerpoint/2010/main" val="3142393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solidFill>
                  <a:srgbClr val="527E56"/>
                </a:solidFill>
                <a:latin typeface="Arial" charset="0"/>
              </a:rPr>
              <a:t>The dignified living conditions (1)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49325" y="1981200"/>
            <a:ext cx="7661275" cy="4328120"/>
          </a:xfrm>
        </p:spPr>
        <p:txBody>
          <a:bodyPr/>
          <a:lstStyle/>
          <a:p>
            <a:r>
              <a:rPr lang="en-GB" sz="2400" dirty="0"/>
              <a:t>A set of "living conditions" criteria to characterize the anthropological resources of person and communities confronted with severe disruptive event </a:t>
            </a:r>
          </a:p>
          <a:p>
            <a:r>
              <a:rPr lang="en-GB" sz="2400" dirty="0"/>
              <a:t>While aiming at returning to previous living conditions is no more possible </a:t>
            </a:r>
          </a:p>
          <a:p>
            <a:r>
              <a:rPr lang="en-GB" sz="2400" dirty="0"/>
              <a:t>It is based on the observation of large-scale nuclear accidents, also inspired by academic works in multiple disciplines and situations (Paul Ricœur, Amartya Sen, </a:t>
            </a:r>
            <a:r>
              <a:rPr lang="en-GB" sz="2400" dirty="0" err="1"/>
              <a:t>Niklas</a:t>
            </a:r>
            <a:r>
              <a:rPr lang="en-GB" sz="2400" dirty="0"/>
              <a:t> </a:t>
            </a:r>
            <a:r>
              <a:rPr lang="en-GB" sz="2400" dirty="0" err="1"/>
              <a:t>Luhmann</a:t>
            </a:r>
            <a:r>
              <a:rPr lang="en-GB" sz="2400" dirty="0"/>
              <a:t>, John Dewey, Viktor Frankl, Philippe </a:t>
            </a:r>
            <a:r>
              <a:rPr lang="en-GB" sz="2400" dirty="0" err="1"/>
              <a:t>Descola</a:t>
            </a:r>
            <a:r>
              <a:rPr lang="en-GB" sz="2400" dirty="0"/>
              <a:t>, Boris </a:t>
            </a:r>
            <a:r>
              <a:rPr lang="en-GB" sz="2400" dirty="0" err="1"/>
              <a:t>Cyrulnik</a:t>
            </a:r>
            <a:r>
              <a:rPr lang="en-GB" sz="2400" dirty="0"/>
              <a:t>).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3287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4EEFFCA-9E82-4A4A-A0CB-638606458A0C}" type="slidenum">
              <a:rPr lang="fr-FR" sz="1000"/>
              <a:pPr algn="r" eaLnBrk="1" hangingPunct="1"/>
              <a:t>7</a:t>
            </a:fld>
            <a:endParaRPr lang="fr-FR" sz="100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15616" y="289177"/>
            <a:ext cx="7413625" cy="979583"/>
          </a:xfrm>
        </p:spPr>
        <p:txBody>
          <a:bodyPr/>
          <a:lstStyle/>
          <a:p>
            <a:r>
              <a:rPr lang="en-GB" sz="3600" dirty="0">
                <a:solidFill>
                  <a:srgbClr val="527E56"/>
                </a:solidFill>
                <a:latin typeface="Arial" charset="0"/>
              </a:rPr>
              <a:t>The dignified living conditions</a:t>
            </a:r>
            <a:endParaRPr lang="en-GB" sz="2800" dirty="0">
              <a:solidFill>
                <a:srgbClr val="527E56"/>
              </a:solidFill>
              <a:latin typeface="Arial" charset="0"/>
            </a:endParaRPr>
          </a:p>
        </p:txBody>
      </p:sp>
      <p:sp>
        <p:nvSpPr>
          <p:cNvPr id="5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6C8D7B9-CA5A-E942-BB60-36D2A7F4B466}" type="slidenum">
              <a:rPr lang="fr-FR" sz="1000"/>
              <a:pPr algn="r" eaLnBrk="1" hangingPunct="1"/>
              <a:t>7</a:t>
            </a:fld>
            <a:endParaRPr lang="fr-FR" sz="1000"/>
          </a:p>
        </p:txBody>
      </p:sp>
      <p:sp>
        <p:nvSpPr>
          <p:cNvPr id="25" name="Rectangle à coins arrondis 6">
            <a:extLst>
              <a:ext uri="{FF2B5EF4-FFF2-40B4-BE49-F238E27FC236}">
                <a16:creationId xmlns:a16="http://schemas.microsoft.com/office/drawing/2014/main" id="{C24DC4B9-0FE8-A24B-AAD9-4DE33DE6F2E3}"/>
              </a:ext>
            </a:extLst>
          </p:cNvPr>
          <p:cNvSpPr/>
          <p:nvPr/>
        </p:nvSpPr>
        <p:spPr>
          <a:xfrm>
            <a:off x="667832" y="1844824"/>
            <a:ext cx="3600400" cy="1338634"/>
          </a:xfrm>
          <a:prstGeom prst="roundRect">
            <a:avLst/>
          </a:prstGeom>
          <a:solidFill>
            <a:srgbClr val="7CF1F9"/>
          </a:solidFill>
          <a:ln>
            <a:solidFill>
              <a:schemeClr val="accent1"/>
            </a:solidFill>
          </a:ln>
          <a:extLst>
            <a:ext uri="{FAA26D3D-D897-4be2-8F04-BA451C77F1D7}">
              <ma14:placeholderFlag xmlns:ma14="http://schemas.microsoft.com/office/mac/drawingml/2011/main" xmlns=""/>
            </a:ex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Environment enabling the effective satisfaction of the essential needs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Concept of Capability; Justice and actual conditions of application of rights; Access to basic resources and context favourable to their mobilization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à coins arrondis 8">
            <a:extLst>
              <a:ext uri="{FF2B5EF4-FFF2-40B4-BE49-F238E27FC236}">
                <a16:creationId xmlns:a16="http://schemas.microsoft.com/office/drawing/2014/main" id="{C6F7746A-7AB5-444E-AD11-2ED36550B5A6}"/>
              </a:ext>
            </a:extLst>
          </p:cNvPr>
          <p:cNvSpPr/>
          <p:nvPr/>
        </p:nvSpPr>
        <p:spPr>
          <a:xfrm>
            <a:off x="4604274" y="1813104"/>
            <a:ext cx="4216198" cy="1240155"/>
          </a:xfrm>
          <a:prstGeom prst="roundRect">
            <a:avLst/>
          </a:prstGeom>
          <a:solidFill>
            <a:srgbClr val="93B0FD"/>
          </a:solidFill>
          <a:ln>
            <a:solidFill>
              <a:srgbClr val="3366FF"/>
            </a:solidFill>
          </a:ln>
          <a:extLst>
            <a:ext uri="{FAA26D3D-D897-4be2-8F04-BA451C77F1D7}">
              <ma14:placeholderFlag xmlns:ma14="http://schemas.microsoft.com/office/mac/drawingml/2011/main" xmlns=""/>
            </a:ex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Integrity and effective personal capacity to act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Exercise of human potentialities; Dignity of persons in human relationships; Recognition of the other as capable person; Rights and duties of the person; Fair treatment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 à coins arrondis 10">
            <a:extLst>
              <a:ext uri="{FF2B5EF4-FFF2-40B4-BE49-F238E27FC236}">
                <a16:creationId xmlns:a16="http://schemas.microsoft.com/office/drawing/2014/main" id="{CE7404CB-F5CB-E140-B720-D9F20282DBC1}"/>
              </a:ext>
            </a:extLst>
          </p:cNvPr>
          <p:cNvSpPr/>
          <p:nvPr/>
        </p:nvSpPr>
        <p:spPr>
          <a:xfrm>
            <a:off x="123823" y="3490061"/>
            <a:ext cx="4107496" cy="1417955"/>
          </a:xfrm>
          <a:prstGeom prst="roundRect">
            <a:avLst/>
          </a:prstGeom>
          <a:solidFill>
            <a:srgbClr val="8CFF8A"/>
          </a:solidFill>
          <a:ln>
            <a:solidFill>
              <a:schemeClr val="accent3">
                <a:lumMod val="50000"/>
              </a:schemeClr>
            </a:solidFill>
          </a:ln>
          <a:extLst>
            <a:ext uri="{FAA26D3D-D897-4be2-8F04-BA451C77F1D7}">
              <ma14:placeholderFlag xmlns:ma14="http://schemas.microsoft.com/office/mac/drawingml/2011/main" xmlns=""/>
            </a:ex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Effective ability to build meaning and access reliable, trustworthy &amp; true information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Find the conditions of trust; Access to reliable information; Ability to do one's own measurements (alone or with others); Pluralistic expertise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 à coins arrondis 11">
            <a:extLst>
              <a:ext uri="{FF2B5EF4-FFF2-40B4-BE49-F238E27FC236}">
                <a16:creationId xmlns:a16="http://schemas.microsoft.com/office/drawing/2014/main" id="{6AA0EB75-F5FA-504F-854B-C5DE98C28F8B}"/>
              </a:ext>
            </a:extLst>
          </p:cNvPr>
          <p:cNvSpPr/>
          <p:nvPr/>
        </p:nvSpPr>
        <p:spPr>
          <a:xfrm>
            <a:off x="116695" y="5214620"/>
            <a:ext cx="4036195" cy="1262380"/>
          </a:xfrm>
          <a:prstGeom prst="roundRect">
            <a:avLst/>
          </a:prstGeom>
          <a:solidFill>
            <a:srgbClr val="FFF782"/>
          </a:solidFill>
          <a:ln>
            <a:solidFill>
              <a:schemeClr val="tx2">
                <a:lumMod val="75000"/>
              </a:schemeClr>
            </a:solidFill>
          </a:ln>
          <a:extLst>
            <a:ext uri="{FAA26D3D-D897-4be2-8F04-BA451C77F1D7}">
              <ma14:placeholderFlag xmlns:ma14="http://schemas.microsoft.com/office/mac/drawingml/2011/main" xmlns=""/>
            </a:ex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Effective capacity to act on &amp; benefit from one</a:t>
            </a:r>
            <a:r>
              <a:rPr lang="en-GB" sz="14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’</a:t>
            </a: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 political environment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Importance of institutional continuity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Participation within the meaning of the Aarhus Convention; Ability to influence the political and institutional context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Rectangle à coins arrondis 9">
            <a:extLst>
              <a:ext uri="{FF2B5EF4-FFF2-40B4-BE49-F238E27FC236}">
                <a16:creationId xmlns:a16="http://schemas.microsoft.com/office/drawing/2014/main" id="{5C6F6151-0A71-EB4B-86A2-988C9CE22D2E}"/>
              </a:ext>
            </a:extLst>
          </p:cNvPr>
          <p:cNvSpPr/>
          <p:nvPr/>
        </p:nvSpPr>
        <p:spPr>
          <a:xfrm>
            <a:off x="4319268" y="5503415"/>
            <a:ext cx="4645835" cy="1141095"/>
          </a:xfrm>
          <a:prstGeom prst="roundRect">
            <a:avLst/>
          </a:prstGeom>
          <a:solidFill>
            <a:srgbClr val="FECEA7"/>
          </a:solidFill>
          <a:ln>
            <a:solidFill>
              <a:srgbClr val="A98359"/>
            </a:solidFill>
          </a:ln>
          <a:extLst>
            <a:ext uri="{FAA26D3D-D897-4be2-8F04-BA451C77F1D7}">
              <ma14:placeholderFlag xmlns:ma14="http://schemas.microsoft.com/office/mac/drawingml/2011/main" xmlns=""/>
            </a:ex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Territorial &amp; cultural rooting of people and communities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ts val="400"/>
              </a:spcBef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Belonging and solidarity of the human being vis-</a:t>
            </a:r>
            <a:r>
              <a:rPr lang="en-GB" sz="1400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à</a:t>
            </a: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-vis his natural environment; Belonging to a community in space and time; Heritage relationship with the territory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Rectangle à coins arrondis 12">
            <a:extLst>
              <a:ext uri="{FF2B5EF4-FFF2-40B4-BE49-F238E27FC236}">
                <a16:creationId xmlns:a16="http://schemas.microsoft.com/office/drawing/2014/main" id="{CC69E196-1C2E-AC48-B5C6-3C30FB017DFF}"/>
              </a:ext>
            </a:extLst>
          </p:cNvPr>
          <p:cNvSpPr/>
          <p:nvPr/>
        </p:nvSpPr>
        <p:spPr>
          <a:xfrm>
            <a:off x="4572000" y="4454751"/>
            <a:ext cx="4240707" cy="918465"/>
          </a:xfrm>
          <a:prstGeom prst="roundRect">
            <a:avLst/>
          </a:prstGeom>
          <a:solidFill>
            <a:srgbClr val="FEBAC2"/>
          </a:solidFill>
          <a:ln>
            <a:solidFill>
              <a:srgbClr val="96656A"/>
            </a:solidFill>
          </a:ln>
          <a:extLst>
            <a:ext uri="{FAA26D3D-D897-4be2-8F04-BA451C77F1D7}">
              <ma14:placeholderFlag xmlns:ma14="http://schemas.microsoft.com/office/mac/drawingml/2011/main" xmlns=""/>
            </a:ex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endParaRPr lang="en-GB" sz="1400" b="1" kern="1200" dirty="0">
              <a:solidFill>
                <a:srgbClr val="000000"/>
              </a:solidFill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Symbolic &amp; spiritual resources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Importance of spiritual, symbolic, personal and community resources in resilience processes facing a severe disruptive situation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ctangle à coins arrondis 7">
            <a:extLst>
              <a:ext uri="{FF2B5EF4-FFF2-40B4-BE49-F238E27FC236}">
                <a16:creationId xmlns:a16="http://schemas.microsoft.com/office/drawing/2014/main" id="{9B810101-7C7C-3747-B855-DA5C2ABDC2DD}"/>
              </a:ext>
            </a:extLst>
          </p:cNvPr>
          <p:cNvSpPr/>
          <p:nvPr/>
        </p:nvSpPr>
        <p:spPr>
          <a:xfrm>
            <a:off x="5248274" y="3183458"/>
            <a:ext cx="3771904" cy="1141094"/>
          </a:xfrm>
          <a:prstGeom prst="roundRect">
            <a:avLst/>
          </a:prstGeom>
          <a:solidFill>
            <a:srgbClr val="DBB9FF"/>
          </a:solidFill>
          <a:ln>
            <a:solidFill>
              <a:srgbClr val="AB8FCB"/>
            </a:solidFill>
          </a:ln>
          <a:extLst>
            <a:ext uri="{FAA26D3D-D897-4be2-8F04-BA451C77F1D7}">
              <ma14:placeholderFlag xmlns:ma14="http://schemas.microsoft.com/office/mac/drawingml/2011/main" xmlns=""/>
            </a:ex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Effective capacity to act with others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Trust as a social resource to cope with complexity; Access to the relationship to others; Social dimension of existence; Ability to build solutions together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3BB7BD2D-28A1-2E43-9C10-5FF6843744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4207" y="3490061"/>
            <a:ext cx="905256" cy="66636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1030219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Espace réservé du numéro de diapositive 3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402D04-9F3B-4B44-AA36-63520F31178D}" type="slidenum"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31074" name="Rectangle 14"/>
          <p:cNvSpPr>
            <a:spLocks noGrp="1" noChangeArrowheads="1"/>
          </p:cNvSpPr>
          <p:nvPr>
            <p:ph type="ctrTitle" idx="4294967295"/>
          </p:nvPr>
        </p:nvSpPr>
        <p:spPr>
          <a:xfrm>
            <a:off x="830002" y="188640"/>
            <a:ext cx="7086600" cy="1600200"/>
          </a:xfrm>
        </p:spPr>
        <p:txBody>
          <a:bodyPr anchor="ctr"/>
          <a:lstStyle/>
          <a:p>
            <a:pPr eaLnBrk="1" hangingPunct="1"/>
            <a:r>
              <a:rPr lang="en-GB" sz="2800" dirty="0">
                <a:latin typeface="Arial" charset="0"/>
              </a:rPr>
              <a:t>The National Workshops</a:t>
            </a:r>
          </a:p>
        </p:txBody>
      </p:sp>
      <p:sp>
        <p:nvSpPr>
          <p:cNvPr id="131076" name="Espace réservé du numéro de diapositive 4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" name="Rectangle 15"/>
          <p:cNvSpPr txBox="1">
            <a:spLocks noChangeArrowheads="1"/>
          </p:cNvSpPr>
          <p:nvPr/>
        </p:nvSpPr>
        <p:spPr bwMode="auto">
          <a:xfrm>
            <a:off x="1547664" y="5373216"/>
            <a:ext cx="6336704" cy="79223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376"/>
              </a:buClr>
              <a:buSzPct val="70000"/>
              <a:buFont typeface="Wingdings" charset="0"/>
              <a:buNone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5308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4EEFFCA-9E82-4A4A-A0CB-638606458A0C}" type="slidenum">
              <a:rPr lang="fr-FR" sz="1000"/>
              <a:pPr algn="r" eaLnBrk="1" hangingPunct="1"/>
              <a:t>9</a:t>
            </a:fld>
            <a:endParaRPr lang="fr-FR" sz="100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5368" y="206375"/>
            <a:ext cx="7413625" cy="1143000"/>
          </a:xfrm>
        </p:spPr>
        <p:txBody>
          <a:bodyPr/>
          <a:lstStyle/>
          <a:p>
            <a:r>
              <a:rPr lang="en-GB" sz="3000" dirty="0">
                <a:solidFill>
                  <a:srgbClr val="527E56"/>
                </a:solidFill>
                <a:latin typeface="Arial" charset="0"/>
              </a:rPr>
              <a:t>Objectives of the national workshops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844675"/>
            <a:ext cx="7993063" cy="4679950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GB" sz="2000" dirty="0">
              <a:latin typeface="Arial" charset="0"/>
            </a:endParaRPr>
          </a:p>
          <a:p>
            <a:pPr>
              <a:spcBef>
                <a:spcPts val="1200"/>
              </a:spcBef>
            </a:pPr>
            <a:endParaRPr lang="en-GB" sz="1700" dirty="0">
              <a:latin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08051" y="1997075"/>
            <a:ext cx="7480300" cy="467995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en-GB" sz="2400" dirty="0"/>
              <a:t>To foster awareness of the complexity of emergency and post-accident situations based on feedback from real-life situations (case studies) in the context of the Fukushima accident </a:t>
            </a:r>
            <a:endParaRPr lang="fr-FR" sz="2400" dirty="0"/>
          </a:p>
          <a:p>
            <a:pPr lvl="0"/>
            <a:r>
              <a:rPr lang="en-GB" sz="2400" dirty="0"/>
              <a:t>To identify uncertainties, dilemmas faced by affected people</a:t>
            </a:r>
            <a:endParaRPr lang="fr-FR" sz="2400" dirty="0"/>
          </a:p>
          <a:p>
            <a:pPr lvl="0"/>
            <a:r>
              <a:rPr lang="en-GB" sz="2400" dirty="0"/>
              <a:t>To provide a pluralistic analysis of the impact of public policies on the capacity of local actors directly affected to orient themselves, to take decisions &amp; to act individually and together in these uncertain conditions </a:t>
            </a:r>
          </a:p>
        </p:txBody>
      </p:sp>
    </p:spTree>
    <p:extLst>
      <p:ext uri="{BB962C8B-B14F-4D97-AF65-F5344CB8AC3E}">
        <p14:creationId xmlns:p14="http://schemas.microsoft.com/office/powerpoint/2010/main" val="3873442150"/>
      </p:ext>
    </p:extLst>
  </p:cSld>
  <p:clrMapOvr>
    <a:masterClrMapping/>
  </p:clrMapOvr>
</p:sld>
</file>

<file path=ppt/theme/theme1.xml><?xml version="1.0" encoding="utf-8"?>
<a:theme xmlns:a="http://schemas.openxmlformats.org/drawingml/2006/main" name="Axe">
  <a:themeElements>
    <a:clrScheme name="Fonderie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Ax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xe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e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e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e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e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e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e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e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xe">
  <a:themeElements>
    <a:clrScheme name="Fonderie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1_Ax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xe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xe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xe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xe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xe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xe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xe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xe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18331</TotalTime>
  <Words>1277</Words>
  <Application>Microsoft Macintosh PowerPoint</Application>
  <PresentationFormat>Affichage à l'écran (4:3)</PresentationFormat>
  <Paragraphs>113</Paragraphs>
  <Slides>18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18</vt:i4>
      </vt:variant>
    </vt:vector>
  </HeadingPairs>
  <TitlesOfParts>
    <vt:vector size="28" baseType="lpstr">
      <vt:lpstr>MS Mincho</vt:lpstr>
      <vt:lpstr>ＭＳ Ｐゴシック</vt:lpstr>
      <vt:lpstr>Arial</vt:lpstr>
      <vt:lpstr>Calibri</vt:lpstr>
      <vt:lpstr>Cambria</vt:lpstr>
      <vt:lpstr>Helvetica</vt:lpstr>
      <vt:lpstr>Times New Roman</vt:lpstr>
      <vt:lpstr>Wingdings</vt:lpstr>
      <vt:lpstr>Axe</vt:lpstr>
      <vt:lpstr>1_Axe</vt:lpstr>
      <vt:lpstr>Influence of emergency and post-accident provisions on Local Actors capacity to manage uncertainties</vt:lpstr>
      <vt:lpstr>WP5.3 Questions </vt:lpstr>
      <vt:lpstr>Task 5.3 - Methodology</vt:lpstr>
      <vt:lpstr>The dignified Living Conditions</vt:lpstr>
      <vt:lpstr>Characterisation of emergency and post-accidental situations (PREPARE)</vt:lpstr>
      <vt:lpstr>The dignified living conditions (1)</vt:lpstr>
      <vt:lpstr>The dignified living conditions</vt:lpstr>
      <vt:lpstr>The National Workshops</vt:lpstr>
      <vt:lpstr>Objectives of the national workshops</vt:lpstr>
      <vt:lpstr>4 cases studies from Fukushima</vt:lpstr>
      <vt:lpstr>Participation to the national workshops</vt:lpstr>
      <vt:lpstr>Cross-analysis of the national workshop</vt:lpstr>
      <vt:lpstr>On the Workshop Methodology</vt:lpstr>
      <vt:lpstr>Uncertainty faced by local actors</vt:lpstr>
      <vt:lpstr>Other sources of uncertainty</vt:lpstr>
      <vt:lpstr>Local actors taking action ?</vt:lpstr>
      <vt:lpstr> Policies to increase local resilience ?</vt:lpstr>
      <vt:lpstr>Présentation PowerPoint</vt:lpstr>
    </vt:vector>
  </TitlesOfParts>
  <Company>MC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contexte historique du programme CORE</dc:title>
  <dc:creator>Stéphane Baudé</dc:creator>
  <cp:lastModifiedBy>Schneider Thierry</cp:lastModifiedBy>
  <cp:revision>1155</cp:revision>
  <cp:lastPrinted>2018-04-05T10:28:19Z</cp:lastPrinted>
  <dcterms:created xsi:type="dcterms:W3CDTF">2009-06-05T14:07:33Z</dcterms:created>
  <dcterms:modified xsi:type="dcterms:W3CDTF">2019-11-28T21:00:08Z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000800b003000000000001024120</vt:lpwstr>
  </property>
</Properties>
</file>